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9" r:id="rId2"/>
    <p:sldId id="28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89" r:id="rId12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6A11"/>
    <a:srgbClr val="FF8607"/>
    <a:srgbClr val="2A63A8"/>
    <a:srgbClr val="4772A2"/>
    <a:srgbClr val="0A4383"/>
    <a:srgbClr val="1779B5"/>
    <a:srgbClr val="1B8DD3"/>
    <a:srgbClr val="C4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904" y="1344"/>
      </p:cViewPr>
      <p:guideLst>
        <p:guide orient="horz" pos="17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4F9FB6CA-51E5-4330-A466-4647695BECB8}" type="datetime1">
              <a:rPr lang="zh-CN" altLang="en-US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zh-CN" altLang="zh-CN"/>
              <a:t>单击此处编辑母版文本样式</a:t>
            </a:r>
          </a:p>
          <a:p>
            <a:pPr>
              <a:buFontTx/>
              <a:buNone/>
            </a:pPr>
            <a:r>
              <a:rPr lang="zh-CN" altLang="zh-CN"/>
              <a:t>第二级</a:t>
            </a:r>
          </a:p>
          <a:p>
            <a:pPr>
              <a:buFontTx/>
              <a:buNone/>
            </a:pPr>
            <a:r>
              <a:rPr lang="zh-CN" altLang="zh-CN"/>
              <a:t>第三级</a:t>
            </a:r>
          </a:p>
          <a:p>
            <a:pPr>
              <a:buFontTx/>
              <a:buNone/>
            </a:pPr>
            <a:r>
              <a:rPr lang="zh-CN" altLang="zh-CN"/>
              <a:t>第四级</a:t>
            </a:r>
          </a:p>
          <a:p>
            <a:pPr>
              <a:buFontTx/>
              <a:buNone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AF75451-76D2-4D4F-AB17-D5FD6A51304C}" type="slidenum">
              <a:rPr lang="zh-CN" altLang="en-US"/>
              <a:pPr/>
              <a:t>‹#›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861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3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052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4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1267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5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448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6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961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7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074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816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9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86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9FB6CA-51E5-4330-A466-4647695BECB8}" type="datetime1">
              <a:rPr lang="zh-CN" altLang="en-US" smtClean="0"/>
              <a:pPr/>
              <a:t>2017-2-28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F75451-76D2-4D4F-AB17-D5FD6A51304C}" type="slidenum">
              <a:rPr lang="zh-CN" altLang="en-US" smtClean="0"/>
              <a:pPr/>
              <a:t>10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31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91221-3D37-49DA-B482-FD65F15DCD12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748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DE4FF-3324-4105-8637-C2F73FB9BCB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042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8DF27-6BE1-4F6D-A005-FA2561DB5433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22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8491C-1F1F-4843-A2B2-730CB9F3F8A7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912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12F37-6EE6-4C19-A820-AD90558846D2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5172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19F9A-9BFB-4945-AB6C-8AB7C5983BC2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0726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3FF53-71D1-4D84-957A-3A8FC5B41A9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4358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B6CC-3B0F-4834-96C5-30F01B299E5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520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20D40-12BC-42B5-8841-5375204C06DB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345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65F87-5EDC-40F5-A6A6-56ABB4AB005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24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88D66-C198-4D0F-9A13-3F3974E1B41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2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fld id="{FAB0134D-D5D3-4A3B-9657-D5EA15A7DD2B}" type="datetime1">
              <a:rPr lang="zh-CN" altLang="en-US"/>
              <a:pPr/>
              <a:t>2017-2-28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fld id="{10C03857-2FBB-403E-9F86-B7FB4373D88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hf sldNum="0" hdr="0" ftr="0"/>
  <p:txStyles>
    <p:titleStyle>
      <a:lvl1pPr marL="914400" indent="-914400"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2pPr>
      <a:lvl3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3pPr>
      <a:lvl4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4pPr>
      <a:lvl5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黑色底纹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-2519363"/>
            <a:ext cx="9144000" cy="6480176"/>
            <a:chOff x="0" y="0"/>
            <a:chExt cx="9144000" cy="6482613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0" y="2522645"/>
              <a:ext cx="9144000" cy="3959968"/>
              <a:chOff x="0" y="0"/>
              <a:chExt cx="9144000" cy="3959968"/>
            </a:xfrm>
          </p:grpSpPr>
          <p:sp>
            <p:nvSpPr>
              <p:cNvPr id="3077" name="矩形 254"/>
              <p:cNvSpPr>
                <a:spLocks noChangeArrowheads="1"/>
              </p:cNvSpPr>
              <p:nvPr/>
            </p:nvSpPr>
            <p:spPr bwMode="auto">
              <a:xfrm>
                <a:off x="0" y="113953"/>
                <a:ext cx="9144000" cy="3846015"/>
              </a:xfrm>
              <a:custGeom>
                <a:avLst/>
                <a:gdLst>
                  <a:gd name="T0" fmla="*/ 0 w 9144000"/>
                  <a:gd name="T1" fmla="*/ 0 h 3846015"/>
                  <a:gd name="T2" fmla="*/ 9144000 w 9144000"/>
                  <a:gd name="T3" fmla="*/ 3846015 h 3846015"/>
                </a:gdLst>
                <a:ahLst/>
                <a:cxnLst/>
                <a:rect l="T0" t="T1" r="T2" b="T3"/>
                <a:pathLst>
                  <a:path w="9144000" h="3846015">
                    <a:moveTo>
                      <a:pt x="0" y="0"/>
                    </a:moveTo>
                    <a:lnTo>
                      <a:pt x="9144000" y="0"/>
                    </a:lnTo>
                    <a:lnTo>
                      <a:pt x="9144000" y="3651870"/>
                    </a:lnTo>
                    <a:lnTo>
                      <a:pt x="4766144" y="3651870"/>
                    </a:lnTo>
                    <a:lnTo>
                      <a:pt x="4571999" y="3846015"/>
                    </a:lnTo>
                    <a:lnTo>
                      <a:pt x="4377855" y="3651870"/>
                    </a:lnTo>
                    <a:lnTo>
                      <a:pt x="0" y="3651870"/>
                    </a:lnTo>
                    <a:close/>
                  </a:path>
                </a:pathLst>
              </a:custGeom>
              <a:solidFill>
                <a:srgbClr val="000000">
                  <a:alpha val="5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078" name="矩形 25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3846015"/>
              </a:xfrm>
              <a:custGeom>
                <a:avLst/>
                <a:gdLst>
                  <a:gd name="T0" fmla="*/ 0 w 9144000"/>
                  <a:gd name="T1" fmla="*/ 0 h 3846015"/>
                  <a:gd name="T2" fmla="*/ 9144000 w 9144000"/>
                  <a:gd name="T3" fmla="*/ 3846015 h 3846015"/>
                </a:gdLst>
                <a:ahLst/>
                <a:cxnLst/>
                <a:rect l="T0" t="T1" r="T2" b="T3"/>
                <a:pathLst>
                  <a:path w="9144000" h="3846015">
                    <a:moveTo>
                      <a:pt x="0" y="0"/>
                    </a:moveTo>
                    <a:lnTo>
                      <a:pt x="9144000" y="0"/>
                    </a:lnTo>
                    <a:lnTo>
                      <a:pt x="9144000" y="3651870"/>
                    </a:lnTo>
                    <a:lnTo>
                      <a:pt x="4766144" y="3651870"/>
                    </a:lnTo>
                    <a:lnTo>
                      <a:pt x="4571999" y="3846015"/>
                    </a:lnTo>
                    <a:lnTo>
                      <a:pt x="4377855" y="3651870"/>
                    </a:lnTo>
                    <a:lnTo>
                      <a:pt x="0" y="3651870"/>
                    </a:lnTo>
                    <a:close/>
                  </a:path>
                </a:pathLst>
              </a:custGeom>
              <a:solidFill>
                <a:srgbClr val="2A6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079" name="任意多边形 62"/>
            <p:cNvSpPr>
              <a:spLocks noChangeArrowheads="1"/>
            </p:cNvSpPr>
            <p:nvPr/>
          </p:nvSpPr>
          <p:spPr bwMode="auto">
            <a:xfrm rot="18900000">
              <a:off x="2043905" y="0"/>
              <a:ext cx="5045292" cy="5045292"/>
            </a:xfrm>
            <a:custGeom>
              <a:avLst/>
              <a:gdLst>
                <a:gd name="T0" fmla="*/ 0 w 4624012"/>
                <a:gd name="T1" fmla="*/ 0 h 4624012"/>
                <a:gd name="T2" fmla="*/ 4624012 w 4624012"/>
                <a:gd name="T3" fmla="*/ 4624012 h 4624012"/>
                <a:gd name="T4" fmla="*/ 0 w 4624012"/>
                <a:gd name="T5" fmla="*/ 4624012 h 4624012"/>
                <a:gd name="T6" fmla="*/ 0 60000 65536"/>
                <a:gd name="T7" fmla="*/ 0 60000 65536"/>
                <a:gd name="T8" fmla="*/ 0 60000 65536"/>
                <a:gd name="T9" fmla="*/ 0 w 4624012"/>
                <a:gd name="T10" fmla="*/ 0 h 4624012"/>
                <a:gd name="T11" fmla="*/ 4624012 w 4624012"/>
                <a:gd name="T12" fmla="*/ 4624012 h 46240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24012" h="4624012">
                  <a:moveTo>
                    <a:pt x="0" y="0"/>
                  </a:moveTo>
                  <a:lnTo>
                    <a:pt x="4624012" y="4624012"/>
                  </a:lnTo>
                  <a:lnTo>
                    <a:pt x="0" y="4624012"/>
                  </a:lnTo>
                  <a:close/>
                </a:path>
              </a:pathLst>
            </a:custGeom>
            <a:solidFill>
              <a:srgbClr val="177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6" name="落款标题"/>
          <p:cNvSpPr>
            <a:spLocks noChangeArrowheads="1"/>
          </p:cNvSpPr>
          <p:nvPr/>
        </p:nvSpPr>
        <p:spPr bwMode="auto">
          <a:xfrm>
            <a:off x="0" y="42195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江苏师范大学  师范生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职业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技能实训中心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-72640" y="98764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tx2">
                    <a:lumMod val="7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Impact" panose="020B0806030902050204" pitchFamily="34" charset="0"/>
              </a:rPr>
              <a:t>微格教室操作指南</a:t>
            </a:r>
            <a:endParaRPr lang="zh-CN" altLang="en-US" sz="6000" b="1" dirty="0">
              <a:solidFill>
                <a:schemeClr val="tx2">
                  <a:lumMod val="7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  <a:sym typeface="Impact" panose="020B0806030902050204" pitchFamily="34" charset="0"/>
            </a:endParaRPr>
          </a:p>
        </p:txBody>
      </p:sp>
      <p:sp>
        <p:nvSpPr>
          <p:cNvPr id="3081" name="矩形 259"/>
          <p:cNvSpPr>
            <a:spLocks noChangeArrowheads="1"/>
          </p:cNvSpPr>
          <p:nvPr/>
        </p:nvSpPr>
        <p:spPr bwMode="auto">
          <a:xfrm>
            <a:off x="-114414" y="94253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Impact" panose="020B0806030902050204" pitchFamily="34" charset="0"/>
              </a:rPr>
              <a:t>微格教室操作指南</a:t>
            </a:r>
            <a:endParaRPr lang="zh-CN" altLang="en-US" sz="6000" b="1" dirty="0">
              <a:solidFill>
                <a:schemeClr val="bg1"/>
              </a:solidFill>
              <a:latin typeface="方正大黑简体" panose="03000509000000000000" pitchFamily="65" charset="-122"/>
              <a:ea typeface="方正大黑简体" panose="03000509000000000000" pitchFamily="65" charset="-122"/>
              <a:sym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2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</a:t>
            </a: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闭系统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700" y="786640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请严格</a:t>
            </a:r>
            <a:r>
              <a:rPr lang="zh-CN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按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以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下顺序</a:t>
            </a:r>
            <a:r>
              <a:rPr lang="zh-CN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关</a:t>
            </a:r>
            <a:r>
              <a:rPr lang="zh-CN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闭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系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统：</a:t>
            </a:r>
            <a:endParaRPr lang="zh-CN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725" y="1485106"/>
            <a:ext cx="6535764" cy="2479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1. 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</a:t>
            </a:r>
            <a:r>
              <a:rPr lang="zh-CN" altLang="en-US" sz="1600" b="1" dirty="0">
                <a:solidFill>
                  <a:srgbClr val="445469"/>
                </a:solidFill>
                <a:ea typeface="微软雅黑" panose="020B0503020204020204" pitchFamily="34" charset="-122"/>
              </a:rPr>
              <a:t>照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关闭计算机的方式，关闭触摸一体机系统。</a:t>
            </a:r>
            <a:endParaRPr lang="en-US" altLang="zh-CN" sz="16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16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2. 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按下录播电源开关</a:t>
            </a:r>
            <a:r>
              <a:rPr lang="en-US" altLang="zh-CN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2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秒左右， 待指示灯熄灭后松开，关闭录播主机。</a:t>
            </a:r>
            <a:endParaRPr lang="en-US" altLang="zh-CN" sz="16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16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3. 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按下</a:t>
            </a:r>
            <a:r>
              <a:rPr lang="zh-CN" altLang="en-US" sz="1600" b="1" dirty="0">
                <a:solidFill>
                  <a:srgbClr val="445469"/>
                </a:solidFill>
                <a:ea typeface="微软雅黑" panose="020B0503020204020204" pitchFamily="34" charset="-122"/>
              </a:rPr>
              <a:t>左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上角总电源</a:t>
            </a:r>
            <a:r>
              <a:rPr lang="en-US" altLang="zh-CN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2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秒左右，待</a:t>
            </a:r>
            <a:r>
              <a:rPr lang="zh-CN" altLang="en-US" sz="1600" b="1" dirty="0">
                <a:solidFill>
                  <a:srgbClr val="445469"/>
                </a:solidFill>
                <a:ea typeface="微软雅黑" panose="020B0503020204020204" pitchFamily="34" charset="-122"/>
              </a:rPr>
              <a:t>指示灯熄灭后松</a:t>
            </a:r>
            <a:r>
              <a:rPr lang="zh-CN" altLang="en-US" sz="16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开，关闭总电源。</a:t>
            </a:r>
            <a:endParaRPr lang="zh-CN" altLang="en-US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61" y="1661493"/>
            <a:ext cx="2055154" cy="38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432" y="2366305"/>
            <a:ext cx="727649" cy="6998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432" y="3579820"/>
            <a:ext cx="735558" cy="6069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1374719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2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86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0" y="-61955"/>
            <a:ext cx="9144000" cy="3959225"/>
            <a:chOff x="0" y="0"/>
            <a:chExt cx="9144000" cy="3959968"/>
          </a:xfrm>
        </p:grpSpPr>
        <p:sp>
          <p:nvSpPr>
            <p:cNvPr id="34820" name="矩形 254"/>
            <p:cNvSpPr>
              <a:spLocks noChangeArrowheads="1"/>
            </p:cNvSpPr>
            <p:nvPr/>
          </p:nvSpPr>
          <p:spPr bwMode="auto">
            <a:xfrm>
              <a:off x="0" y="113953"/>
              <a:ext cx="9144000" cy="3846015"/>
            </a:xfrm>
            <a:custGeom>
              <a:avLst/>
              <a:gdLst>
                <a:gd name="T0" fmla="*/ 0 w 9144000"/>
                <a:gd name="T1" fmla="*/ 0 h 3846015"/>
                <a:gd name="T2" fmla="*/ 9144000 w 9144000"/>
                <a:gd name="T3" fmla="*/ 3846015 h 3846015"/>
              </a:gdLst>
              <a:ahLst/>
              <a:cxnLst/>
              <a:rect l="T0" t="T1" r="T2" b="T3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close/>
                </a:path>
              </a:pathLst>
            </a:custGeom>
            <a:solidFill>
              <a:srgbClr val="292929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4821" name="矩形 254"/>
            <p:cNvSpPr>
              <a:spLocks noChangeArrowheads="1"/>
            </p:cNvSpPr>
            <p:nvPr/>
          </p:nvSpPr>
          <p:spPr bwMode="auto">
            <a:xfrm>
              <a:off x="0" y="0"/>
              <a:ext cx="9144000" cy="3846014"/>
            </a:xfrm>
            <a:custGeom>
              <a:avLst/>
              <a:gdLst>
                <a:gd name="T0" fmla="*/ 0 w 9144000"/>
                <a:gd name="T1" fmla="*/ 0 h 3846015"/>
                <a:gd name="T2" fmla="*/ 9144000 w 9144000"/>
                <a:gd name="T3" fmla="*/ 3846015 h 3846015"/>
              </a:gdLst>
              <a:ahLst/>
              <a:cxnLst/>
              <a:rect l="T0" t="T1" r="T2" b="T3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b="1" dirty="0" smtClean="0">
                  <a:solidFill>
                    <a:srgbClr val="FFFFFF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  <a:sym typeface="微软雅黑" panose="020B0503020204020204" pitchFamily="34" charset="-122"/>
                </a:rPr>
                <a:t>              关闭教室电源</a:t>
              </a:r>
              <a:endParaRPr lang="en-US" altLang="zh-CN" sz="4000" b="1" dirty="0" smtClean="0">
                <a:solidFill>
                  <a:srgbClr val="FFFFFF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4000" b="1" dirty="0" smtClean="0">
                  <a:solidFill>
                    <a:srgbClr val="FFFFFF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  <a:sym typeface="微软雅黑" panose="020B0503020204020204" pitchFamily="34" charset="-122"/>
                </a:rPr>
                <a:t>              保持环境卫生</a:t>
              </a:r>
              <a:endParaRPr lang="zh-CN" altLang="zh-CN" sz="4000" b="1" dirty="0">
                <a:solidFill>
                  <a:srgbClr val="FFFFFF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4825" name="矩形 29"/>
          <p:cNvSpPr>
            <a:spLocks noChangeArrowheads="1"/>
          </p:cNvSpPr>
          <p:nvPr/>
        </p:nvSpPr>
        <p:spPr bwMode="auto">
          <a:xfrm>
            <a:off x="0" y="42195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8C43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教育科学学</a:t>
            </a:r>
            <a:r>
              <a:rPr lang="zh-CN" altLang="en-US" dirty="0" smtClean="0">
                <a:solidFill>
                  <a:srgbClr val="8C43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院  教师教育学院</a:t>
            </a:r>
            <a:endParaRPr lang="en-US" altLang="zh-CN" dirty="0">
              <a:solidFill>
                <a:srgbClr val="8C430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725" y="411600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离开时，请各位同学：</a:t>
            </a:r>
            <a:endParaRPr lang="en-US" altLang="zh-CN" sz="24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395710" y="843630"/>
            <a:ext cx="3240225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 bwMode="auto">
          <a:xfrm>
            <a:off x="323705" y="527380"/>
            <a:ext cx="360025" cy="327295"/>
          </a:xfrm>
          <a:prstGeom prst="rect">
            <a:avLst/>
          </a:prstGeom>
          <a:solidFill>
            <a:srgbClr val="FF86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65" y="1266031"/>
            <a:ext cx="2593286" cy="145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wind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黑色背景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9" name="前言"/>
          <p:cNvSpPr>
            <a:spLocks noChangeArrowheads="1"/>
          </p:cNvSpPr>
          <p:nvPr/>
        </p:nvSpPr>
        <p:spPr bwMode="auto">
          <a:xfrm>
            <a:off x="323705" y="338459"/>
            <a:ext cx="1928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spc="600" dirty="0">
                <a:solidFill>
                  <a:srgbClr val="FFFFFF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Impact" panose="020B0806030902050204" pitchFamily="34" charset="0"/>
              </a:rPr>
              <a:t>总体</a:t>
            </a:r>
            <a:r>
              <a:rPr lang="zh-CN" altLang="en-US" sz="2800" b="1" spc="600" dirty="0" smtClean="0">
                <a:solidFill>
                  <a:srgbClr val="FFFFFF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sym typeface="Impact" panose="020B0806030902050204" pitchFamily="34" charset="0"/>
              </a:rPr>
              <a:t>介绍</a:t>
            </a:r>
            <a:endParaRPr lang="zh-CN" altLang="en-US" sz="2800" b="1" spc="600" dirty="0">
              <a:solidFill>
                <a:srgbClr val="FFFFFF"/>
              </a:solidFill>
              <a:latin typeface="方正大黑简体" panose="03000509000000000000" pitchFamily="65" charset="-122"/>
              <a:ea typeface="方正大黑简体" panose="03000509000000000000" pitchFamily="65" charset="-122"/>
              <a:sym typeface="Impact" panose="020B0806030902050204" pitchFamily="34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931863"/>
            <a:ext cx="9144000" cy="3727449"/>
            <a:chOff x="0" y="0"/>
            <a:chExt cx="9144000" cy="3728182"/>
          </a:xfrm>
          <a:solidFill>
            <a:schemeClr val="bg1">
              <a:lumMod val="95000"/>
            </a:schemeClr>
          </a:solidFill>
        </p:grpSpPr>
        <p:sp>
          <p:nvSpPr>
            <p:cNvPr id="4101" name="矩形 254"/>
            <p:cNvSpPr>
              <a:spLocks noChangeArrowheads="1"/>
            </p:cNvSpPr>
            <p:nvPr/>
          </p:nvSpPr>
          <p:spPr bwMode="auto">
            <a:xfrm rot="10800000" flipV="1">
              <a:off x="0" y="144015"/>
              <a:ext cx="9144000" cy="3584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02" name="直角三角形 6"/>
            <p:cNvSpPr>
              <a:spLocks noChangeArrowheads="1"/>
            </p:cNvSpPr>
            <p:nvPr/>
          </p:nvSpPr>
          <p:spPr bwMode="auto">
            <a:xfrm rot="8100000">
              <a:off x="1101425" y="0"/>
              <a:ext cx="288032" cy="288032"/>
            </a:xfrm>
            <a:prstGeom prst="rtTriangl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110" name="前言正文"/>
          <p:cNvSpPr>
            <a:spLocks noChangeArrowheads="1"/>
          </p:cNvSpPr>
          <p:nvPr/>
        </p:nvSpPr>
        <p:spPr bwMode="auto">
          <a:xfrm>
            <a:off x="3635375" y="1779695"/>
            <a:ext cx="49911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+mn-ea"/>
                <a:ea typeface="+mn-ea"/>
              </a:rPr>
              <a:t>微格教学是训练学生掌握技能的有效方法</a:t>
            </a:r>
            <a:r>
              <a:rPr lang="zh-CN" altLang="en-US" sz="1200" dirty="0" smtClean="0">
                <a:latin typeface="+mn-ea"/>
                <a:ea typeface="+mn-ea"/>
              </a:rPr>
              <a:t>。</a:t>
            </a:r>
            <a:endParaRPr lang="en-US" altLang="zh-CN" sz="1200" dirty="0" smtClean="0"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200" dirty="0" smtClean="0">
                <a:latin typeface="+mn-ea"/>
                <a:ea typeface="+mn-ea"/>
              </a:rPr>
              <a:t>要</a:t>
            </a:r>
            <a:r>
              <a:rPr lang="zh-CN" altLang="en-US" sz="1200" dirty="0">
                <a:latin typeface="+mn-ea"/>
                <a:ea typeface="+mn-ea"/>
              </a:rPr>
              <a:t>用于训练学生或在职教师的教学语言、板书、讲解、演示和提问等教师课堂教学技能，用于训练学生或在职教师的导入、强化、组织、试误和结束等调控教学过程的技能</a:t>
            </a:r>
            <a:r>
              <a:rPr lang="zh-CN" altLang="en-US" sz="1200" dirty="0" smtClean="0">
                <a:latin typeface="+mn-ea"/>
                <a:ea typeface="+mn-ea"/>
              </a:rPr>
              <a:t>。</a:t>
            </a:r>
            <a:endParaRPr lang="en-US" altLang="zh-CN" sz="1200" dirty="0" smtClean="0"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200" dirty="0" smtClean="0">
                <a:latin typeface="+mn-ea"/>
                <a:ea typeface="+mn-ea"/>
              </a:rPr>
              <a:t>可</a:t>
            </a:r>
            <a:r>
              <a:rPr lang="zh-CN" altLang="en-US" sz="1200" dirty="0">
                <a:latin typeface="+mn-ea"/>
                <a:ea typeface="+mn-ea"/>
              </a:rPr>
              <a:t>以对优秀教师、外聘特级教师的示范课程进行转播或实况录像，供其他师生观摩、学习。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4111" name="前言标题装饰线"/>
          <p:cNvSpPr>
            <a:spLocks noChangeArrowheads="1"/>
          </p:cNvSpPr>
          <p:nvPr/>
        </p:nvSpPr>
        <p:spPr bwMode="auto">
          <a:xfrm>
            <a:off x="3754437" y="1779695"/>
            <a:ext cx="4752975" cy="17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12" name="前言标题"/>
          <p:cNvSpPr>
            <a:spLocks noChangeArrowheads="1"/>
          </p:cNvSpPr>
          <p:nvPr/>
        </p:nvSpPr>
        <p:spPr bwMode="auto">
          <a:xfrm>
            <a:off x="3635375" y="1347788"/>
            <a:ext cx="511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 smtClean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关于微格教学</a:t>
            </a:r>
            <a:endParaRPr lang="zh-CN" altLang="en-US" dirty="0"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5" y="1500188"/>
            <a:ext cx="2675778" cy="1702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9" r="7929"/>
          <a:stretch/>
        </p:blipFill>
        <p:spPr>
          <a:xfrm>
            <a:off x="2051825" y="3417127"/>
            <a:ext cx="1296090" cy="8670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518"/>
          <a:stretch/>
        </p:blipFill>
        <p:spPr>
          <a:xfrm>
            <a:off x="546307" y="3425063"/>
            <a:ext cx="1367546" cy="851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直角三角形 18"/>
          <p:cNvSpPr>
            <a:spLocks noChangeArrowheads="1"/>
          </p:cNvSpPr>
          <p:nvPr/>
        </p:nvSpPr>
        <p:spPr bwMode="auto">
          <a:xfrm>
            <a:off x="8836819" y="141685"/>
            <a:ext cx="80963" cy="55959"/>
          </a:xfrm>
          <a:prstGeom prst="rtTriangle">
            <a:avLst/>
          </a:prstGeom>
          <a:solidFill>
            <a:srgbClr val="0D348B">
              <a:alpha val="85097"/>
            </a:srgbClr>
          </a:solidFill>
          <a:ln>
            <a:noFill/>
          </a:ln>
          <a:effectLst>
            <a:outerShdw dist="38100" dir="5400000" algn="ctr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 b="1">
              <a:solidFill>
                <a:srgbClr val="F9F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0244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0247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启动录播系统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189" y="1279186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进入微格教室后，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下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控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制台台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面</a:t>
            </a:r>
            <a:r>
              <a:rPr lang="en-US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 </a:t>
            </a:r>
            <a:r>
              <a:rPr lang="zh-CN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总</a:t>
            </a:r>
            <a:r>
              <a:rPr lang="zh-CN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电源开</a:t>
            </a:r>
            <a:r>
              <a:rPr lang="zh-CN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关</a:t>
            </a:r>
            <a:r>
              <a:rPr lang="en-US" altLang="zh-CN" sz="14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2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秒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左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右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听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到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“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滴”一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声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后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键松开，总电源灯常亮。</a:t>
            </a: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80958" y="1077021"/>
            <a:ext cx="4336824" cy="3133468"/>
            <a:chOff x="423267" y="608009"/>
            <a:chExt cx="3015850" cy="20277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23"/>
            <a:stretch/>
          </p:blipFill>
          <p:spPr>
            <a:xfrm>
              <a:off x="423267" y="608009"/>
              <a:ext cx="3015850" cy="19359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文本框 33"/>
            <p:cNvSpPr txBox="1"/>
            <p:nvPr/>
          </p:nvSpPr>
          <p:spPr>
            <a:xfrm>
              <a:off x="1269576" y="217411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控制台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 flipV="1">
              <a:off x="1919217" y="1621896"/>
              <a:ext cx="650944" cy="6057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 b="40129"/>
          <a:stretch/>
        </p:blipFill>
        <p:spPr>
          <a:xfrm>
            <a:off x="952953" y="2442377"/>
            <a:ext cx="2210115" cy="19284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2189" y="80493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第一步</a:t>
            </a:r>
          </a:p>
        </p:txBody>
      </p:sp>
      <p:sp>
        <p:nvSpPr>
          <p:cNvPr id="25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206573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705" y="1491675"/>
            <a:ext cx="4572000" cy="17389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下</a:t>
            </a: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 </a:t>
            </a:r>
            <a:r>
              <a:rPr lang="zh-CN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录</a:t>
            </a:r>
            <a:r>
              <a:rPr lang="zh-CN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播电</a:t>
            </a:r>
            <a:r>
              <a:rPr lang="zh-CN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源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开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关</a:t>
            </a:r>
            <a:r>
              <a:rPr lang="en-US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2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秒，听到滴”一声按键松开，录播电源灯闪烁，录播主机启</a:t>
            </a: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动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。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约</a:t>
            </a:r>
            <a:r>
              <a:rPr lang="zh-CN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一分钟后</a:t>
            </a:r>
            <a:r>
              <a:rPr lang="zh-CN" altLang="zh-CN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录播电源灯常亮，此时录播主机已正常开启，可以正常使用。</a:t>
            </a: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第二步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20" y="627615"/>
            <a:ext cx="2453706" cy="4369614"/>
          </a:xfrm>
          <a:prstGeom prst="rect">
            <a:avLst/>
          </a:prstGeom>
        </p:spPr>
      </p:pic>
      <p:sp>
        <p:nvSpPr>
          <p:cNvPr id="18" name="直角三角形 18"/>
          <p:cNvSpPr>
            <a:spLocks noChangeArrowheads="1"/>
          </p:cNvSpPr>
          <p:nvPr/>
        </p:nvSpPr>
        <p:spPr bwMode="auto">
          <a:xfrm>
            <a:off x="8836819" y="141685"/>
            <a:ext cx="80963" cy="55959"/>
          </a:xfrm>
          <a:prstGeom prst="rtTriangle">
            <a:avLst/>
          </a:prstGeom>
          <a:solidFill>
            <a:srgbClr val="0D348B">
              <a:alpha val="85097"/>
            </a:srgbClr>
          </a:solidFill>
          <a:ln>
            <a:noFill/>
          </a:ln>
          <a:effectLst>
            <a:outerShdw dist="38100" dir="5400000" algn="ctr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 b="1">
              <a:solidFill>
                <a:srgbClr val="F9F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0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启动录播系统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299625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直角三角形 18"/>
          <p:cNvSpPr>
            <a:spLocks noChangeArrowheads="1"/>
          </p:cNvSpPr>
          <p:nvPr/>
        </p:nvSpPr>
        <p:spPr bwMode="auto">
          <a:xfrm>
            <a:off x="8836819" y="141685"/>
            <a:ext cx="80963" cy="55959"/>
          </a:xfrm>
          <a:prstGeom prst="rtTriangle">
            <a:avLst/>
          </a:prstGeom>
          <a:solidFill>
            <a:srgbClr val="0D348B">
              <a:alpha val="85097"/>
            </a:srgbClr>
          </a:solidFill>
          <a:ln>
            <a:noFill/>
          </a:ln>
          <a:effectLst>
            <a:outerShdw dist="38100" dir="5400000" algn="ctr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 b="1">
              <a:solidFill>
                <a:srgbClr val="F9F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700" y="1540699"/>
            <a:ext cx="4572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按下触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摸一体机电源开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关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红灯变蓝灯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后 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松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开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，此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时一体机开始启动。</a:t>
            </a:r>
            <a:endParaRPr lang="zh-CN" altLang="zh-CN" sz="1400" b="1" dirty="0">
              <a:solidFill>
                <a:srgbClr val="445469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85" y="843631"/>
            <a:ext cx="4616210" cy="25921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83170" y="296369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触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摸一体机电源开关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 bwMode="auto">
          <a:xfrm flipV="1">
            <a:off x="4936625" y="2427740"/>
            <a:ext cx="643445" cy="5575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矩形 15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第三步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7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启动录播系统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155806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700" y="1540699"/>
            <a:ext cx="4572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打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开对面墙上电视机，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右后下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方 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的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按钮按一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次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红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色指示灯变为蓝色，电视机启动。</a:t>
            </a:r>
            <a:endParaRPr lang="zh-CN" altLang="zh-CN" sz="1400" b="1" dirty="0">
              <a:solidFill>
                <a:srgbClr val="445469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355985" y="1088850"/>
            <a:ext cx="4464310" cy="3254725"/>
            <a:chOff x="4502288" y="668911"/>
            <a:chExt cx="4464310" cy="325472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9" r="8768"/>
            <a:stretch/>
          </p:blipFill>
          <p:spPr>
            <a:xfrm>
              <a:off x="4502288" y="668911"/>
              <a:ext cx="4464310" cy="3254725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 bwMode="auto">
            <a:xfrm>
              <a:off x="7975044" y="2931775"/>
              <a:ext cx="341216" cy="7200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文本框 12"/>
            <p:cNvSpPr txBox="1"/>
            <p:nvPr/>
          </p:nvSpPr>
          <p:spPr>
            <a:xfrm>
              <a:off x="6603961" y="2630781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挂墙电视开关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第四步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2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3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启动录播系统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2128272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700" y="1540699"/>
            <a:ext cx="518436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按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控制台面板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的 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录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制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键 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红灯开始闪烁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，表示录制开始。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讲授完成后，再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次按下录制键，此时指示灯关闭，视频录制完成。</a:t>
            </a:r>
            <a:endParaRPr lang="zh-CN" altLang="zh-CN" sz="1400" b="1" dirty="0">
              <a:solidFill>
                <a:srgbClr val="445469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20" y="627615"/>
            <a:ext cx="2464694" cy="438918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第五步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6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7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</a:t>
            </a: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始录制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842971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700" y="1540699"/>
            <a:ext cx="518436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如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录制中需要暂停，按一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下 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暂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停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键 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此时指示灯开始闪烁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。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如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需继续录制时，再次按一下暂停键，指示灯熄灭。。</a:t>
            </a:r>
            <a:endParaRPr lang="zh-CN" altLang="zh-CN" sz="1400" b="1" dirty="0">
              <a:solidFill>
                <a:srgbClr val="445469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第六步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1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2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</a:t>
            </a: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始录制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27164"/>
          <a:stretch/>
        </p:blipFill>
        <p:spPr>
          <a:xfrm>
            <a:off x="5634579" y="879161"/>
            <a:ext cx="3203212" cy="3871567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 bwMode="auto">
          <a:xfrm>
            <a:off x="7308190" y="3075785"/>
            <a:ext cx="792055" cy="79205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240495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9"/>
          <p:cNvSpPr>
            <a:spLocks noChangeArrowheads="1"/>
          </p:cNvSpPr>
          <p:nvPr/>
        </p:nvSpPr>
        <p:spPr bwMode="auto">
          <a:xfrm>
            <a:off x="0" y="0"/>
            <a:ext cx="846535" cy="52268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695" y="1347665"/>
            <a:ext cx="54003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将</a:t>
            </a: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U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盘插入一体机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左边标有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PC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字样的</a:t>
            </a: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USB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接口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打开触摸一体机上的</a:t>
            </a: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IE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浏览器，出现登录页面，输入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用户名和密码（均为数字</a:t>
            </a:r>
            <a:r>
              <a:rPr lang="en-US" altLang="zh-CN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1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）。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登录后，进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入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“</a:t>
            </a:r>
            <a:r>
              <a:rPr lang="zh-CN" altLang="en-US" sz="1400" b="1" dirty="0">
                <a:solidFill>
                  <a:srgbClr val="445469"/>
                </a:solidFill>
                <a:ea typeface="微软雅黑" panose="020B0503020204020204" pitchFamily="34" charset="-122"/>
              </a:rPr>
              <a:t>录制管理界面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”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找到需要下载的视频</a:t>
            </a:r>
            <a:endParaRPr lang="en-US" altLang="zh-CN" sz="1400" b="1" dirty="0" smtClean="0">
              <a:solidFill>
                <a:srgbClr val="445469"/>
              </a:solidFill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445469"/>
                </a:solidFill>
                <a:ea typeface="微软雅黑" panose="020B0503020204020204" pitchFamily="34" charset="-122"/>
              </a:rPr>
              <a:t>（以日期命名），选择存储路径，点击下载。</a:t>
            </a:r>
            <a:endParaRPr lang="zh-CN" altLang="zh-CN" sz="1400" b="1" dirty="0">
              <a:solidFill>
                <a:srgbClr val="445469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任意多边形 14"/>
          <p:cNvSpPr>
            <a:spLocks/>
          </p:cNvSpPr>
          <p:nvPr/>
        </p:nvSpPr>
        <p:spPr bwMode="auto">
          <a:xfrm>
            <a:off x="81425" y="904676"/>
            <a:ext cx="1530220" cy="406367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705" y="95800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第七步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1" name="矩形 20"/>
          <p:cNvSpPr>
            <a:spLocks noChangeArrowheads="1"/>
          </p:cNvSpPr>
          <p:nvPr/>
        </p:nvSpPr>
        <p:spPr bwMode="auto">
          <a:xfrm>
            <a:off x="933450" y="0"/>
            <a:ext cx="8210550" cy="522686"/>
          </a:xfrm>
          <a:prstGeom prst="rect">
            <a:avLst/>
          </a:prstGeom>
          <a:solidFill>
            <a:srgbClr val="2A63A8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2" name="任意多边形 14"/>
          <p:cNvSpPr>
            <a:spLocks/>
          </p:cNvSpPr>
          <p:nvPr/>
        </p:nvSpPr>
        <p:spPr bwMode="auto">
          <a:xfrm>
            <a:off x="846535" y="141684"/>
            <a:ext cx="8339137" cy="386963"/>
          </a:xfrm>
          <a:custGeom>
            <a:avLst/>
            <a:gdLst>
              <a:gd name="T0" fmla="*/ 2693362 w 2693194"/>
              <a:gd name="T1" fmla="*/ 0 h 421619"/>
              <a:gd name="T2" fmla="*/ 2693362 w 2693194"/>
              <a:gd name="T3" fmla="*/ 336295 h 421619"/>
              <a:gd name="T4" fmla="*/ 2607630 w 2693194"/>
              <a:gd name="T5" fmla="*/ 422125 h 421619"/>
              <a:gd name="T6" fmla="*/ 85732 w 2693194"/>
              <a:gd name="T7" fmla="*/ 422125 h 421619"/>
              <a:gd name="T8" fmla="*/ 0 w 2693194"/>
              <a:gd name="T9" fmla="*/ 336295 h 421619"/>
              <a:gd name="T10" fmla="*/ 0 w 2693194"/>
              <a:gd name="T11" fmla="*/ 271420 h 421619"/>
              <a:gd name="T12" fmla="*/ 69023 w 2693194"/>
              <a:gd name="T13" fmla="*/ 284998 h 421619"/>
              <a:gd name="T14" fmla="*/ 1927156 w 2693194"/>
              <a:gd name="T15" fmla="*/ 166849 h 421619"/>
              <a:gd name="T16" fmla="*/ 2368422 w 2693194"/>
              <a:gd name="T17" fmla="*/ 79372 h 421619"/>
              <a:gd name="T18" fmla="*/ 2693362 w 2693194"/>
              <a:gd name="T19" fmla="*/ 0 h 4216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93194" h="421619">
                <a:moveTo>
                  <a:pt x="2693194" y="0"/>
                </a:moveTo>
                <a:lnTo>
                  <a:pt x="2693194" y="335892"/>
                </a:lnTo>
                <a:cubicBezTo>
                  <a:pt x="2693194" y="383238"/>
                  <a:pt x="2654813" y="421619"/>
                  <a:pt x="2607467" y="421619"/>
                </a:cubicBezTo>
                <a:lnTo>
                  <a:pt x="85727" y="421619"/>
                </a:lnTo>
                <a:cubicBezTo>
                  <a:pt x="38381" y="421619"/>
                  <a:pt x="0" y="383238"/>
                  <a:pt x="0" y="335892"/>
                </a:cubicBezTo>
                <a:lnTo>
                  <a:pt x="0" y="271095"/>
                </a:lnTo>
                <a:lnTo>
                  <a:pt x="69019" y="284656"/>
                </a:lnTo>
                <a:cubicBezTo>
                  <a:pt x="485512" y="337561"/>
                  <a:pt x="1168484" y="300273"/>
                  <a:pt x="1927036" y="166649"/>
                </a:cubicBezTo>
                <a:cubicBezTo>
                  <a:pt x="2078746" y="139924"/>
                  <a:pt x="2226298" y="110611"/>
                  <a:pt x="2368274" y="79277"/>
                </a:cubicBezTo>
                <a:lnTo>
                  <a:pt x="2693194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文本框 23"/>
          <p:cNvSpPr txBox="1">
            <a:spLocks noChangeArrowheads="1"/>
          </p:cNvSpPr>
          <p:nvPr/>
        </p:nvSpPr>
        <p:spPr bwMode="auto">
          <a:xfrm>
            <a:off x="1043755" y="2890"/>
            <a:ext cx="2119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后下载视频</a:t>
            </a:r>
            <a:endParaRPr lang="zh-CN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5660"/>
            <a:ext cx="4487983" cy="2520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71199" y="15757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84230" y="35083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3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60270" y="32318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9" name="八角星 8"/>
          <p:cNvSpPr/>
          <p:nvPr/>
        </p:nvSpPr>
        <p:spPr bwMode="auto">
          <a:xfrm>
            <a:off x="5148040" y="1431764"/>
            <a:ext cx="720050" cy="455938"/>
          </a:xfrm>
          <a:prstGeom prst="star8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八角星 25"/>
          <p:cNvSpPr/>
          <p:nvPr/>
        </p:nvSpPr>
        <p:spPr bwMode="auto">
          <a:xfrm>
            <a:off x="7680658" y="3003920"/>
            <a:ext cx="720050" cy="455938"/>
          </a:xfrm>
          <a:prstGeom prst="star8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八角星 26"/>
          <p:cNvSpPr/>
          <p:nvPr/>
        </p:nvSpPr>
        <p:spPr bwMode="auto">
          <a:xfrm>
            <a:off x="7224955" y="3388399"/>
            <a:ext cx="720050" cy="455938"/>
          </a:xfrm>
          <a:prstGeom prst="star8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1" y="20306"/>
            <a:ext cx="870961" cy="489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1947755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Pages>0</Pages>
  <Words>800</Words>
  <Characters>0</Characters>
  <Application>Microsoft Office PowerPoint</Application>
  <DocSecurity>0</DocSecurity>
  <PresentationFormat>全屏显示(16:9)</PresentationFormat>
  <Lines>0</Lines>
  <Paragraphs>74</Paragraphs>
  <Slides>11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方正大标宋_GBK</vt:lpstr>
      <vt:lpstr>方正大黑简体</vt:lpstr>
      <vt:lpstr>宋体</vt:lpstr>
      <vt:lpstr>微软雅黑</vt:lpstr>
      <vt:lpstr>幼圆</vt:lpstr>
      <vt:lpstr>Arial</vt:lpstr>
      <vt:lpstr>Calibri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Windows 用户</dc:creator>
  <cp:keywords/>
  <dc:description/>
  <cp:lastModifiedBy>METC</cp:lastModifiedBy>
  <cp:revision>228</cp:revision>
  <dcterms:created xsi:type="dcterms:W3CDTF">2014-02-20T03:23:00Z</dcterms:created>
  <dcterms:modified xsi:type="dcterms:W3CDTF">2017-02-28T01:41:36Z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2052-9.1.0.4885</vt:lpwstr>
  </property>
</Properties>
</file>